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9A99119-5253-4BDA-8AEA-75EADC97B64A}">
  <a:tblStyle styleId="{D9A99119-5253-4BDA-8AEA-75EADC97B64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C7BE83A-02C2-4C9F-8BEE-9394BBFEF30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5.xml"/><Relationship Id="rId22" Type="http://schemas.openxmlformats.org/officeDocument/2006/relationships/font" Target="fonts/PlusJakartaSansMedium-boldItalic.fntdata"/><Relationship Id="rId10" Type="http://schemas.openxmlformats.org/officeDocument/2006/relationships/slide" Target="slides/slide4.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e28f50aa6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2e28f50aa6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e28f50aa6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e28f50aa6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2e28f50aa6_0_2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2e28f50aa6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2f15e0ae9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2f15e0ae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2a154a943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2a154a94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facinghistory.org/resource-library/combat-colonies-role-race-world-wa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iwm.org.uk/learning/resources/first-world-war-recruitment-poster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World War I</a:t>
            </a:r>
            <a:endParaRPr sz="1500">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1288" y="2182225"/>
          <a:ext cx="3000000" cy="3000000"/>
        </p:xfrm>
        <a:graphic>
          <a:graphicData uri="http://schemas.openxmlformats.org/drawingml/2006/table">
            <a:tbl>
              <a:tblPr>
                <a:noFill/>
                <a:tableStyleId>{D9A99119-5253-4BDA-8AEA-75EADC97B64A}</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World War I, which lasted from 1914-1918 and claimed the lives of over 8 million soldiers, ushered in a new era of human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Despite being nicknamed “the war to end all wars,” only 21 years later, the world would be at war again, resulting in millions more dead. When the armistice was signed on November 11, 1918, few were left unscathed by the war’s grip.</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demanded the full participation of the civilian population, from factory production to war support. Governments directed economies and resources toward the war effort, and propaganda became an essential tool to maintain public support.</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Civilians, who once remained relatively untouched by war, were now deeply involved, and the consequences of the war were felt by every citizen, not just soldiers on the front lines.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With so many men away at the front, women entered the workforce in larger numbers than ever before, filling roles traditionally occupied by men. While this shift empowered many women, it was also a temporary change, as post-war society often sought to return to traditional gender roles.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soldiers returned home, many were disillusioned. By the time the war ended, many were fighting for a cause they either did not believe in or could not understand. On top of physical wounds, many suffered from the invisible wound of shell shock, which would today be classified as Post Traumatic Stress Disorder (PTSD)</a:t>
                      </a:r>
                      <a:r>
                        <a:rPr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Many of these young men knew only war for their entire adult lives and did not know how to simply return to civilian life. </a:t>
                      </a:r>
                      <a:r>
                        <a:rPr lang="en" sz="1100">
                          <a:solidFill>
                            <a:schemeClr val="dk1"/>
                          </a:solidFill>
                          <a:latin typeface="Inter"/>
                          <a:ea typeface="Inter"/>
                          <a:cs typeface="Inter"/>
                          <a:sym typeface="Inter"/>
                        </a:rPr>
                        <a:t>They were a generation of survivors who lost countless friends, and in many cases, were unsure of how to continue surviving.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also left a generation of young people disillusioned by the brutality of the conflict. Many felt that the ideals and values they had been taught were meaningless in the face of such senseless destruction. This disillusionment was reflected in the cultural movements of the time, such as Dadaism and Surrealism, where artists and writers sought to question reality and express their rejection of traditional norms. The "Lost Generation" of creatives, both in Europe and in the United States, grappled with the societal upheaval caused by the war and its lasting psychological effects on their generation.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How many soldiers died in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In what ways was World War I a “total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role did women play during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is “shell shock” known as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was meant by the “Lost Generation?”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570925" y="896525"/>
            <a:ext cx="1151179" cy="1133300"/>
          </a:xfrm>
          <a:prstGeom prst="rect">
            <a:avLst/>
          </a:prstGeom>
          <a:noFill/>
          <a:ln>
            <a:noFill/>
          </a:ln>
        </p:spPr>
      </p:pic>
      <p:sp>
        <p:nvSpPr>
          <p:cNvPr id="60" name="Google Shape;60;p13"/>
          <p:cNvSpPr txBox="1"/>
          <p:nvPr/>
        </p:nvSpPr>
        <p:spPr>
          <a:xfrm>
            <a:off x="1743925" y="95962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1" name="Google Shape;61;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1: New </a:t>
            </a:r>
            <a:r>
              <a:rPr lang="en" sz="2000">
                <a:solidFill>
                  <a:schemeClr val="dk1"/>
                </a:solidFill>
                <a:latin typeface="Halant"/>
                <a:ea typeface="Halant"/>
                <a:cs typeface="Halant"/>
                <a:sym typeface="Halant"/>
              </a:rPr>
              <a:t>Technologies</a:t>
            </a:r>
            <a:r>
              <a:rPr lang="en" sz="2000">
                <a:solidFill>
                  <a:schemeClr val="dk1"/>
                </a:solidFill>
                <a:latin typeface="Halant"/>
                <a:ea typeface="Halant"/>
                <a:cs typeface="Halant"/>
                <a:sym typeface="Halant"/>
              </a:rPr>
              <a:t> &amp; </a:t>
            </a:r>
            <a:endParaRPr sz="20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Industrialization of Warfare</a:t>
            </a:r>
            <a:endParaRPr sz="20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71" name="Google Shape;71;p14"/>
          <p:cNvSpPr txBox="1"/>
          <p:nvPr/>
        </p:nvSpPr>
        <p:spPr>
          <a:xfrm>
            <a:off x="594300" y="1112488"/>
            <a:ext cx="65838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1- New Technologies &amp; the Industrialization of Warfare Gallery Walk.</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overall effects did new technologies have on World War I?</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 you look the images, consider the various new technologies (Machine guns, poison gas, submarines, airplanes, tanks). How would they change the way war was conducted?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Explain the concept of trench warfare in your own words. Based on the images, what do you think it was like living in the trenches?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9144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Dulce et Decorum Est </a:t>
            </a: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Owen describe the effects of a gas attack on the soldier?</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“My friend, you would not tell with such high zest/ To children ardent for some desperate glory/ The old Lie: </a:t>
            </a:r>
            <a:r>
              <a:rPr i="1" lang="en" sz="1200">
                <a:solidFill>
                  <a:schemeClr val="dk1"/>
                </a:solidFill>
                <a:latin typeface="Inter"/>
                <a:ea typeface="Inter"/>
                <a:cs typeface="Inter"/>
                <a:sym typeface="Inter"/>
              </a:rPr>
              <a:t>Dulce et decorum est/ Pro patria mori</a:t>
            </a:r>
            <a:r>
              <a:rPr lang="en" sz="1200">
                <a:solidFill>
                  <a:schemeClr val="dk1"/>
                </a:solidFill>
                <a:latin typeface="Inter"/>
                <a:ea typeface="Inter"/>
                <a:cs typeface="Inter"/>
                <a:sym typeface="Inter"/>
              </a:rPr>
              <a:t>” tells us about Owen’s perspective on WWI?</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line(s) in the poem resonated with you most, and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72" name="Google Shape;72;p14"/>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2: The Experiences of Colonial Troops </a:t>
            </a:r>
            <a:endParaRPr sz="2000">
              <a:solidFill>
                <a:schemeClr val="dk1"/>
              </a:solidFill>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82" name="Google Shape;82;p15"/>
          <p:cNvSpPr txBox="1"/>
          <p:nvPr/>
        </p:nvSpPr>
        <p:spPr>
          <a:xfrm>
            <a:off x="594300" y="1112488"/>
            <a:ext cx="65838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2- The Experiences of Colonial Troops </a:t>
            </a:r>
            <a:r>
              <a:rPr lang="en" sz="1200" u="sng">
                <a:solidFill>
                  <a:schemeClr val="hlink"/>
                </a:solidFill>
                <a:latin typeface="Halant"/>
                <a:ea typeface="Halant"/>
                <a:cs typeface="Halant"/>
                <a:sym typeface="Halant"/>
                <a:hlinkClick r:id="rId5"/>
              </a:rPr>
              <a:t>Video</a:t>
            </a:r>
            <a:r>
              <a:rPr lang="en" sz="1200">
                <a:solidFill>
                  <a:schemeClr val="dk1"/>
                </a:solidFill>
                <a:latin typeface="Halant"/>
                <a:ea typeface="Halant"/>
                <a:cs typeface="Halant"/>
                <a:sym typeface="Halant"/>
              </a:rPr>
              <a:t>. (Click blue “Open Transcript” button below the video to follow along by text.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race central to the debate over use of colonial troops?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Britain’s largest trained military force from?</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France’s reasoning for integrated units?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British remove their Indian troops from the front lines of the war in Europe in December 1915?</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experiences of the Chinese Laborers?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war in Africa detrimental to the African soldiers and porters?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long-term impacts of World War I on colonial troops and in the colonies?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83" name="Google Shape;83;p15"/>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3: Wartime Propaganda</a:t>
            </a:r>
            <a:endParaRPr sz="2000">
              <a:solidFill>
                <a:schemeClr val="dk1"/>
              </a:solidFill>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93" name="Google Shape;93;p16"/>
          <p:cNvSpPr txBox="1"/>
          <p:nvPr/>
        </p:nvSpPr>
        <p:spPr>
          <a:xfrm>
            <a:off x="594300" y="11124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View the information about Total War and Propaganda in the table. Then select three posters to analyze from </a:t>
            </a:r>
            <a:r>
              <a:rPr lang="en" sz="1200" u="sng">
                <a:solidFill>
                  <a:schemeClr val="hlink"/>
                </a:solidFill>
                <a:latin typeface="Halant"/>
                <a:ea typeface="Halant"/>
                <a:cs typeface="Halant"/>
                <a:sym typeface="Halant"/>
                <a:hlinkClick r:id="rId5"/>
              </a:rPr>
              <a:t>Imperial War Museums</a:t>
            </a:r>
            <a:r>
              <a:rPr lang="en" sz="1200">
                <a:solidFill>
                  <a:schemeClr val="dk1"/>
                </a:solidFill>
                <a:latin typeface="Halant"/>
                <a:ea typeface="Halant"/>
                <a:cs typeface="Halant"/>
                <a:sym typeface="Halant"/>
              </a:rPr>
              <a:t>. Complete the “Notice, Wonder, Think” chart below.</a:t>
            </a:r>
            <a:endParaRPr sz="1200">
              <a:solidFill>
                <a:schemeClr val="dk1"/>
              </a:solidFill>
              <a:latin typeface="Inter"/>
              <a:ea typeface="Inter"/>
              <a:cs typeface="Inter"/>
              <a:sym typeface="Inter"/>
            </a:endParaRPr>
          </a:p>
        </p:txBody>
      </p:sp>
      <p:sp>
        <p:nvSpPr>
          <p:cNvPr id="94" name="Google Shape;94;p16"/>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95" name="Google Shape;95;p16"/>
          <p:cNvGraphicFramePr/>
          <p:nvPr/>
        </p:nvGraphicFramePr>
        <p:xfrm>
          <a:off x="677800" y="1752600"/>
          <a:ext cx="3000000" cy="3000000"/>
        </p:xfrm>
        <a:graphic>
          <a:graphicData uri="http://schemas.openxmlformats.org/drawingml/2006/table">
            <a:tbl>
              <a:tblPr>
                <a:noFill/>
                <a:tableStyleId>{DC7BE83A-02C2-4C9F-8BEE-9394BBFEF306}</a:tableStyleId>
              </a:tblPr>
              <a:tblGrid>
                <a:gridCol w="3155350"/>
                <a:gridCol w="3155350"/>
              </a:tblGrid>
              <a:tr h="381000">
                <a:tc>
                  <a:txBody>
                    <a:bodyPr/>
                    <a:lstStyle/>
                    <a:p>
                      <a:pPr indent="0" lvl="0" marL="0" rtl="0" algn="l">
                        <a:spcBef>
                          <a:spcPts val="0"/>
                        </a:spcBef>
                        <a:spcAft>
                          <a:spcPts val="0"/>
                        </a:spcAft>
                        <a:buNone/>
                      </a:pPr>
                      <a:r>
                        <a:rPr b="1" lang="en" sz="1200">
                          <a:latin typeface="Inter"/>
                          <a:ea typeface="Inter"/>
                          <a:cs typeface="Inter"/>
                          <a:sym typeface="Inter"/>
                        </a:rPr>
                        <a:t>Total War is:</a:t>
                      </a:r>
                      <a:r>
                        <a:rPr lang="en" sz="1200">
                          <a:latin typeface="Inter"/>
                          <a:ea typeface="Inter"/>
                          <a:cs typeface="Inter"/>
                          <a:sym typeface="Inter"/>
                        </a:rPr>
                        <a:t> </a:t>
                      </a:r>
                      <a:r>
                        <a:rPr lang="en" sz="1200">
                          <a:solidFill>
                            <a:schemeClr val="dk1"/>
                          </a:solidFill>
                          <a:latin typeface="Inter"/>
                          <a:ea typeface="Inter"/>
                          <a:cs typeface="Inter"/>
                          <a:sym typeface="Inter"/>
                        </a:rPr>
                        <a:t>warfare in which participants are willing to make and sacrifice in lives and other resources to obtain a victory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c>
                  <a:txBody>
                    <a:bodyPr/>
                    <a:lstStyle/>
                    <a:p>
                      <a:pPr indent="0" lvl="0" marL="0" rtl="0" algn="l">
                        <a:spcBef>
                          <a:spcPts val="0"/>
                        </a:spcBef>
                        <a:spcAft>
                          <a:spcPts val="0"/>
                        </a:spcAft>
                        <a:buNone/>
                      </a:pPr>
                      <a:r>
                        <a:rPr b="1" lang="en" sz="1200">
                          <a:latin typeface="Inter"/>
                          <a:ea typeface="Inter"/>
                          <a:cs typeface="Inter"/>
                          <a:sym typeface="Inter"/>
                        </a:rPr>
                        <a:t>Propaganda is: </a:t>
                      </a:r>
                      <a:r>
                        <a:rPr lang="en" sz="1200">
                          <a:latin typeface="Inter"/>
                          <a:ea typeface="Inter"/>
                          <a:cs typeface="Inter"/>
                          <a:sym typeface="Inter"/>
                        </a:rPr>
                        <a:t>information, ideas, or images spread to influence public opinion, often with the goal of promoting a cause, ideology, or political agenda.</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4"/>
                    </a:solidFill>
                  </a:tcPr>
                </a:tc>
              </a:tr>
              <a:tr h="381000">
                <a:tc>
                  <a:txBody>
                    <a:bodyPr/>
                    <a:lstStyle/>
                    <a:p>
                      <a:pPr indent="0" lvl="0" marL="0" rtl="0" algn="l">
                        <a:spcBef>
                          <a:spcPts val="0"/>
                        </a:spcBef>
                        <a:spcAft>
                          <a:spcPts val="0"/>
                        </a:spcAft>
                        <a:buNone/>
                      </a:pPr>
                      <a:r>
                        <a:rPr b="1" lang="en" sz="1200">
                          <a:latin typeface="Inter"/>
                          <a:ea typeface="Inter"/>
                          <a:cs typeface="Inter"/>
                          <a:sym typeface="Inter"/>
                        </a:rPr>
                        <a:t>Tools Used in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Catchy phrases or slogans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Emotional appeal</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Caricatures</a:t>
                      </a:r>
                      <a:r>
                        <a:rPr lang="en" sz="1200">
                          <a:latin typeface="Inter"/>
                          <a:ea typeface="Inter"/>
                          <a:cs typeface="Inter"/>
                          <a:sym typeface="Inter"/>
                        </a:rPr>
                        <a:t> (portrayals of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Fear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Appeals to patriotism</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Half-Truths/Half-Lies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Name Calling</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5"/>
                    </a:solidFill>
                  </a:tcPr>
                </a:tc>
                <a:tc>
                  <a:txBody>
                    <a:bodyPr/>
                    <a:lstStyle/>
                    <a:p>
                      <a:pPr indent="0" lvl="0" marL="0" rtl="0" algn="l">
                        <a:spcBef>
                          <a:spcPts val="0"/>
                        </a:spcBef>
                        <a:spcAft>
                          <a:spcPts val="0"/>
                        </a:spcAft>
                        <a:buNone/>
                      </a:pPr>
                      <a:r>
                        <a:rPr b="1" lang="en" sz="1200">
                          <a:latin typeface="Inter"/>
                          <a:ea typeface="Inter"/>
                          <a:cs typeface="Inter"/>
                          <a:sym typeface="Inter"/>
                        </a:rPr>
                        <a:t>Purposes for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Boost morale and maintain support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Recruit soldiers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Demonize the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Encourage civilian contributions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Suppress dissent and maintain unity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bl>
          </a:graphicData>
        </a:graphic>
      </p:graphicFrame>
      <p:graphicFrame>
        <p:nvGraphicFramePr>
          <p:cNvPr id="96" name="Google Shape;96;p16"/>
          <p:cNvGraphicFramePr/>
          <p:nvPr/>
        </p:nvGraphicFramePr>
        <p:xfrm>
          <a:off x="338625" y="4533900"/>
          <a:ext cx="3000000" cy="3000000"/>
        </p:xfrm>
        <a:graphic>
          <a:graphicData uri="http://schemas.openxmlformats.org/drawingml/2006/table">
            <a:tbl>
              <a:tblPr>
                <a:noFill/>
                <a:tableStyleId>{DC7BE83A-02C2-4C9F-8BEE-9394BBFEF306}</a:tableStyleId>
              </a:tblPr>
              <a:tblGrid>
                <a:gridCol w="1778100"/>
                <a:gridCol w="1778100"/>
                <a:gridCol w="1778100"/>
                <a:gridCol w="1778100"/>
              </a:tblGrid>
              <a:tr h="381000">
                <a:tc>
                  <a:txBody>
                    <a:bodyPr/>
                    <a:lstStyle/>
                    <a:p>
                      <a:pPr indent="0" lvl="0" marL="0" rtl="0" algn="ctr">
                        <a:spcBef>
                          <a:spcPts val="0"/>
                        </a:spcBef>
                        <a:spcAft>
                          <a:spcPts val="0"/>
                        </a:spcAft>
                        <a:buNone/>
                      </a:pPr>
                      <a:r>
                        <a:rPr b="1" lang="en" sz="1200">
                          <a:latin typeface="Inter"/>
                          <a:ea typeface="Inter"/>
                          <a:cs typeface="Inter"/>
                          <a:sym typeface="Inter"/>
                        </a:rPr>
                        <a:t>Poster Title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tools are being used? For what purpose?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seems important in this poster?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How does this poster  demonstrate Total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Example: “Britons. Join Your Country's Army!”</a:t>
                      </a:r>
                      <a:endParaRPr b="1" sz="1200">
                        <a:solidFill>
                          <a:schemeClr val="dk1"/>
                        </a:solidFill>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Appeals to patriotism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Recruit soldiers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Field Marshal Lord Kitchener is largely portrayed and is pointing at the viewer.</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It is showing that Britain needed more </a:t>
                      </a:r>
                      <a:r>
                        <a:rPr lang="en" sz="1200">
                          <a:latin typeface="Inter"/>
                          <a:ea typeface="Inter"/>
                          <a:cs typeface="Inter"/>
                          <a:sym typeface="Inter"/>
                        </a:rPr>
                        <a:t>soldiers</a:t>
                      </a:r>
                      <a:r>
                        <a:rPr lang="en" sz="1200">
                          <a:latin typeface="Inter"/>
                          <a:ea typeface="Inter"/>
                          <a:cs typeface="Inter"/>
                          <a:sym typeface="Inter"/>
                        </a:rPr>
                        <a:t>, inferring the intensity of the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4: Women and World War I</a:t>
            </a:r>
            <a:endParaRPr sz="2000">
              <a:solidFill>
                <a:schemeClr val="dk1"/>
              </a:solidFill>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5" name="Google Shape;105;p17"/>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06" name="Google Shape;106;p17"/>
          <p:cNvSpPr txBox="1"/>
          <p:nvPr/>
        </p:nvSpPr>
        <p:spPr>
          <a:xfrm>
            <a:off x="594300" y="11124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4- Women in World War I: Historical Fiction and Additional Sources.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does Gareth believe that employing women as printers and compositors is “inevitable” despite it being unpopular?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does Lizzie say that “at least the war’s good for some people” when talking with Esme?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different strategies for delivering leaflets suggest about activism for women’s suffrage??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foreign women find inspiration in the words of United States President Woodrow Wilson?</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roles did women play in World War I? How did this challenge or maintain traditional gender roles?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significance of the suffrage poster "Convicts, Lunatics and Women! Have No Vote for Parliament"?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women’s activism connect to larger movements for democracy and peace? What long-term impacts were realized?</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07" name="Google Shape;107;p17"/>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World War I change the lives of people and nations?</a:t>
            </a:r>
            <a:endParaRPr b="1" i="1" sz="1700">
              <a:solidFill>
                <a:schemeClr val="dk1"/>
              </a:solidFill>
              <a:latin typeface="Inter"/>
              <a:ea typeface="Inter"/>
              <a:cs typeface="Inter"/>
              <a:sym typeface="Inter"/>
            </a:endParaRPr>
          </a:p>
        </p:txBody>
      </p:sp>
      <p:sp>
        <p:nvSpPr>
          <p:cNvPr id="114" name="Google Shape;114;p1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2</a:t>
            </a:r>
            <a:endParaRPr sz="1500">
              <a:solidFill>
                <a:srgbClr val="000000"/>
              </a:solidFill>
              <a:latin typeface="Plus Jakarta Sans Medium"/>
              <a:ea typeface="Plus Jakarta Sans Medium"/>
              <a:cs typeface="Plus Jakarta Sans Medium"/>
              <a:sym typeface="Plus Jakarta Sans Medium"/>
            </a:endParaRPr>
          </a:p>
        </p:txBody>
      </p:sp>
      <p:pic>
        <p:nvPicPr>
          <p:cNvPr id="115" name="Google Shape;115;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18"/>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19" name="Google Shape;119;p18"/>
          <p:cNvSpPr/>
          <p:nvPr/>
        </p:nvSpPr>
        <p:spPr>
          <a:xfrm>
            <a:off x="582688" y="34530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0" name="Google Shape;120;p18"/>
          <p:cNvSpPr/>
          <p:nvPr/>
        </p:nvSpPr>
        <p:spPr>
          <a:xfrm>
            <a:off x="557038" y="54670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18"/>
          <p:cNvSpPr/>
          <p:nvPr/>
        </p:nvSpPr>
        <p:spPr>
          <a:xfrm>
            <a:off x="557038" y="74482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2" name="Google Shape;122;p18"/>
          <p:cNvSpPr txBox="1"/>
          <p:nvPr/>
        </p:nvSpPr>
        <p:spPr>
          <a:xfrm>
            <a:off x="2882200" y="34530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23" name="Google Shape;123;p18"/>
          <p:cNvSpPr txBox="1"/>
          <p:nvPr/>
        </p:nvSpPr>
        <p:spPr>
          <a:xfrm>
            <a:off x="2882200" y="54670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24" name="Google Shape;124;p18"/>
          <p:cNvSpPr txBox="1"/>
          <p:nvPr/>
        </p:nvSpPr>
        <p:spPr>
          <a:xfrm>
            <a:off x="2882200" y="74482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